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7"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8" autoAdjust="0"/>
    <p:restoredTop sz="86424" autoAdjust="0"/>
  </p:normalViewPr>
  <p:slideViewPr>
    <p:cSldViewPr>
      <p:cViewPr varScale="1">
        <p:scale>
          <a:sx n="47" d="100"/>
          <a:sy n="47" d="100"/>
        </p:scale>
        <p:origin x="-20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7A62682-4F48-47D5-8BAC-597F5FC69F4E}" type="datetimeFigureOut">
              <a:rPr lang="en-US"/>
              <a:pPr>
                <a:defRPr/>
              </a:pPr>
              <a:t>11/14/2007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5470237-D8E7-4048-880C-C43B4ED6C47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2F2507-6D23-486A-A3B2-C8B609BDC4DB}"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B8FE7A-B124-4FEB-ACE2-1A519A43688F}"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E44876-13E0-470B-B1AE-A98CF6E11DF4}"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61F355-5AFF-4B59-977E-F4D1BE801657}"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AC5BE1-61A9-4D3E-80AF-1AC0DE5B1237}"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859DF2-90E8-4056-9506-8E1F6689C123}"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D3295B-2085-4FC3-B35F-046441B57E5C}"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E3F9B3-B0AB-4CDF-87C7-3003C843D54A}"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DF4E91-D21C-4C40-A665-7E2B0A19BA3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6" name="Date Placeholder 6"/>
          <p:cNvSpPr>
            <a:spLocks noGrp="1"/>
          </p:cNvSpPr>
          <p:nvPr>
            <p:ph type="dt" sz="half" idx="10"/>
          </p:nvPr>
        </p:nvSpPr>
        <p:spPr/>
        <p:txBody>
          <a:bodyPr/>
          <a:lstStyle>
            <a:lvl1pPr>
              <a:defRPr/>
            </a:lvl1pPr>
            <a:extLst/>
          </a:lstStyle>
          <a:p>
            <a:pPr>
              <a:defRPr/>
            </a:pPr>
            <a:fld id="{D4A0B0B3-9D4C-417A-AB18-692AB95A84E9}" type="datetimeFigureOut">
              <a:rPr lang="en-US"/>
              <a:pPr>
                <a:defRPr/>
              </a:pPr>
              <a:t>11/14/2007</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BB07245F-AA70-478F-924F-343BD6FED6C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351A053-8FC3-4C56-924B-E690B8D891AF}" type="datetimeFigureOut">
              <a:rPr lang="en-US"/>
              <a:pPr>
                <a:defRPr/>
              </a:pPr>
              <a:t>11/14/2007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A5B71AD-1DFD-46CA-97CB-D87256DE00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D744B17E-9216-40B6-A84F-794DCB7C461C}" type="datetimeFigureOut">
              <a:rPr lang="en-US"/>
              <a:pPr>
                <a:defRPr/>
              </a:pPr>
              <a:t>11/14/2007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980605AA-E7F4-4255-ADCA-C5C0266DF9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002060"/>
                </a:solidFill>
              </a:defRPr>
            </a:lvl1pPr>
            <a:lvl2pPr>
              <a:defRPr>
                <a:solidFill>
                  <a:srgbClr val="CC3300"/>
                </a:solidFill>
              </a:defRPr>
            </a:lvl2pPr>
            <a:lvl3pPr>
              <a:defRPr>
                <a:solidFill>
                  <a:srgbClr val="CC3300"/>
                </a:solidFill>
              </a:defRPr>
            </a:lvl3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4547561F-A5D2-4D57-9910-89748B1EE00A}" type="datetimeFigureOut">
              <a:rPr lang="en-US"/>
              <a:pPr>
                <a:defRPr/>
              </a:pPr>
              <a:t>11/14/2007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494CAB6-3D5B-4F54-AA63-9957BFF2F2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04C3E57-9D66-427C-A557-F49295BA64B9}" type="datetimeFigureOut">
              <a:rPr lang="en-US"/>
              <a:pPr>
                <a:defRPr/>
              </a:pPr>
              <a:t>11/14/2007</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EEE0F9DB-B57F-4D1A-8D01-58DA455E26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73B8397C-0E6D-4E35-95C7-B67C5EEFDD84}" type="datetimeFigureOut">
              <a:rPr lang="en-US"/>
              <a:pPr>
                <a:defRPr/>
              </a:pPr>
              <a:t>11/14/2007</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6D45031-877F-4F9A-A7CE-BDE627292A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8A0A007-256F-403B-B4E0-068EEADDE082}" type="datetimeFigureOut">
              <a:rPr lang="en-US"/>
              <a:pPr>
                <a:defRPr/>
              </a:pPr>
              <a:t>11/14/2007</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C4C3BD2-2450-49F7-A7C6-55D1D87069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B881F77D-7C7B-49B9-932C-D3E9AFA454E4}" type="datetimeFigureOut">
              <a:rPr lang="en-US"/>
              <a:pPr>
                <a:defRPr/>
              </a:pPr>
              <a:t>11/14/2007</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99758554-5874-4532-A996-4F3209E7B2F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D60341F9-B14E-4E8B-891B-01D709AA7E07}" type="datetimeFigureOut">
              <a:rPr lang="en-US"/>
              <a:pPr>
                <a:defRPr/>
              </a:pPr>
              <a:t>11/14/2007</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96BB80B5-A599-49D3-9F75-0C218F78E6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A402BB4-335F-4EF5-8E1E-84613D19F829}" type="datetimeFigureOut">
              <a:rPr lang="en-US"/>
              <a:pPr>
                <a:defRPr/>
              </a:pPr>
              <a:t>11/14/2007</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7C9D7E5-CD27-4309-BAF9-84CA469C20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169C645F-B1B9-486E-AF02-AC673C36E661}" type="datetimeFigureOut">
              <a:rPr lang="en-US"/>
              <a:pPr>
                <a:defRPr/>
              </a:pPr>
              <a:t>11/14/2007</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0A48103-07A2-4431-A9F2-7004B0D2A0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249"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A4F8C2F8-D365-47DD-BC88-24D7E64B643F}" type="datetimeFigureOut">
              <a:rPr lang="en-US"/>
              <a:pPr>
                <a:defRPr/>
              </a:pPr>
              <a:t>11/14/2007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02AC57EF-F993-4988-BC4C-B77015B87397}"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7" r:id="rId4"/>
    <p:sldLayoutId id="2147483733" r:id="rId5"/>
    <p:sldLayoutId id="2147483728" r:id="rId6"/>
    <p:sldLayoutId id="2147483734" r:id="rId7"/>
    <p:sldLayoutId id="2147483735" r:id="rId8"/>
    <p:sldLayoutId id="2147483736" r:id="rId9"/>
    <p:sldLayoutId id="2147483729" r:id="rId10"/>
    <p:sldLayoutId id="2147483730"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vmlDrawing" Target="../drawings/vmlDrawing1.vml"/><Relationship Id="rId6" Type="http://schemas.openxmlformats.org/officeDocument/2006/relationships/hyperlink" Target="http://www.homepages.dsu.edu/christor/" TargetMode="External"/><Relationship Id="rId5" Type="http://schemas.openxmlformats.org/officeDocument/2006/relationships/hyperlink" Target="mailto:Rick.Christoph@dsu.edu" TargetMode="Externa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2.wav"/><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3.wav"/><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4.wav"/><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wav"/><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6.wav"/><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vmlDrawing" Target="../drawings/vmlDrawing7.v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vmlDrawing" Target="../drawings/vmlDrawing8.v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vmlDrawing" Target="../drawings/vmlDrawing9.vml"/><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4664075" cy="935037"/>
          </a:xfrm>
        </p:spPr>
        <p:txBody>
          <a:bodyPr>
            <a:normAutofit fontScale="90000"/>
          </a:bodyPr>
          <a:lstStyle/>
          <a:p>
            <a:pPr fontAlgn="auto">
              <a:spcAft>
                <a:spcPts val="0"/>
              </a:spcAft>
              <a:defRPr/>
            </a:pPr>
            <a:r>
              <a:rPr lang="en-US" dirty="0" smtClean="0">
                <a:solidFill>
                  <a:schemeClr val="tx2">
                    <a:satMod val="130000"/>
                  </a:schemeClr>
                </a:solidFill>
              </a:rPr>
              <a:t>Research Directions</a:t>
            </a:r>
            <a:endParaRPr lang="en-US" dirty="0">
              <a:solidFill>
                <a:schemeClr val="tx2">
                  <a:satMod val="130000"/>
                </a:schemeClr>
              </a:solidFill>
            </a:endParaRPr>
          </a:p>
        </p:txBody>
      </p:sp>
      <p:sp>
        <p:nvSpPr>
          <p:cNvPr id="1028" name="Subtitle 2"/>
          <p:cNvSpPr>
            <a:spLocks noGrp="1"/>
          </p:cNvSpPr>
          <p:nvPr>
            <p:ph type="subTitle" idx="1"/>
          </p:nvPr>
        </p:nvSpPr>
        <p:spPr>
          <a:xfrm>
            <a:off x="1447800" y="1371600"/>
            <a:ext cx="7407275" cy="1752600"/>
          </a:xfrm>
        </p:spPr>
        <p:txBody>
          <a:bodyPr/>
          <a:lstStyle/>
          <a:p>
            <a:pPr marL="26988"/>
            <a:r>
              <a:rPr lang="en-US" dirty="0" smtClean="0">
                <a:solidFill>
                  <a:srgbClr val="CC3300"/>
                </a:solidFill>
              </a:rPr>
              <a:t>Richard T. Christoph, PhD</a:t>
            </a:r>
          </a:p>
          <a:p>
            <a:pPr marL="26988"/>
            <a:r>
              <a:rPr lang="en-US" dirty="0" smtClean="0">
                <a:solidFill>
                  <a:srgbClr val="CC3300"/>
                </a:solidFill>
              </a:rPr>
              <a:t>Professor of Business and Information Systems</a:t>
            </a:r>
          </a:p>
          <a:p>
            <a:pPr marL="26988"/>
            <a:r>
              <a:rPr lang="en-US" dirty="0" smtClean="0">
                <a:solidFill>
                  <a:srgbClr val="CC3300"/>
                </a:solidFill>
                <a:hlinkClick r:id="rId5"/>
              </a:rPr>
              <a:t>Rick.Christoph@dsu.edu</a:t>
            </a:r>
            <a:endParaRPr lang="en-US" dirty="0" smtClean="0">
              <a:solidFill>
                <a:srgbClr val="CC3300"/>
              </a:solidFill>
            </a:endParaRPr>
          </a:p>
          <a:p>
            <a:pPr marL="26988"/>
            <a:r>
              <a:rPr lang="en-US" dirty="0" smtClean="0">
                <a:solidFill>
                  <a:srgbClr val="CC3300"/>
                </a:solidFill>
                <a:hlinkClick r:id="rId6"/>
              </a:rPr>
              <a:t>http://www.homepages.dsu.edu/christor/</a:t>
            </a:r>
            <a:r>
              <a:rPr lang="en-US" dirty="0" smtClean="0">
                <a:solidFill>
                  <a:srgbClr val="CC3300"/>
                </a:solidFill>
              </a:rPr>
              <a:t>  </a:t>
            </a:r>
          </a:p>
        </p:txBody>
      </p:sp>
      <p:pic>
        <p:nvPicPr>
          <p:cNvPr id="5" name="~PP253.WAV">
            <a:hlinkClick r:id="" action="ppaction://media"/>
          </p:cNvPr>
          <p:cNvPicPr>
            <a:picLocks noRot="1" noChangeAspect="1"/>
          </p:cNvPicPr>
          <p:nvPr>
            <a:wavAudioFile r:embed="rId2" name="~PP253.WAV"/>
          </p:nvPr>
        </p:nvPicPr>
        <p:blipFill>
          <a:blip r:embed="rId7"/>
          <a:srcRect/>
          <a:stretch>
            <a:fillRect/>
          </a:stretch>
        </p:blipFill>
        <p:spPr bwMode="auto">
          <a:xfrm>
            <a:off x="8726488" y="6440488"/>
            <a:ext cx="244475" cy="244475"/>
          </a:xfrm>
          <a:prstGeom prst="rect">
            <a:avLst/>
          </a:prstGeom>
          <a:noFill/>
          <a:ln w="9525">
            <a:noFill/>
            <a:miter lim="800000"/>
            <a:headEnd/>
            <a:tailEnd/>
          </a:ln>
        </p:spPr>
      </p:pic>
      <p:pic>
        <p:nvPicPr>
          <p:cNvPr id="1031" name="Picture 7"/>
          <p:cNvPicPr>
            <a:picLocks noChangeAspect="1" noChangeArrowheads="1"/>
          </p:cNvPicPr>
          <p:nvPr/>
        </p:nvPicPr>
        <p:blipFill>
          <a:blip r:embed="rId8"/>
          <a:srcRect/>
          <a:stretch>
            <a:fillRect/>
          </a:stretch>
        </p:blipFill>
        <p:spPr bwMode="auto">
          <a:xfrm>
            <a:off x="1143000" y="3444029"/>
            <a:ext cx="4905375" cy="3413971"/>
          </a:xfrm>
          <a:prstGeom prst="rect">
            <a:avLst/>
          </a:prstGeom>
          <a:noFill/>
          <a:ln w="9525">
            <a:noFill/>
            <a:miter lim="800000"/>
            <a:headEnd/>
            <a:tailEnd/>
          </a:ln>
          <a:effectLst/>
        </p:spPr>
      </p:pic>
      <p:sp>
        <p:nvSpPr>
          <p:cNvPr id="7" name="TextBox 6"/>
          <p:cNvSpPr txBox="1"/>
          <p:nvPr/>
        </p:nvSpPr>
        <p:spPr>
          <a:xfrm>
            <a:off x="6553200" y="3810000"/>
            <a:ext cx="2209800" cy="1200329"/>
          </a:xfrm>
          <a:prstGeom prst="rect">
            <a:avLst/>
          </a:prstGeom>
          <a:noFill/>
        </p:spPr>
        <p:txBody>
          <a:bodyPr wrap="square" rtlCol="0">
            <a:spAutoFit/>
          </a:bodyPr>
          <a:lstStyle/>
          <a:p>
            <a:r>
              <a:rPr lang="en-US" b="1" i="1" dirty="0" smtClean="0"/>
              <a:t>Touring Bonneville Dam on the Columbia River, Oregon.</a:t>
            </a:r>
            <a:endParaRPr lang="en-US" b="1" i="1" dirty="0"/>
          </a:p>
        </p:txBody>
      </p:sp>
    </p:spTree>
  </p:cSld>
  <p:clrMapOvr>
    <a:masterClrMapping/>
  </p:clrMapOvr>
  <p:transition advTm="28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solidFill>
                  <a:schemeClr val="tx2">
                    <a:satMod val="130000"/>
                  </a:schemeClr>
                </a:solidFill>
              </a:rPr>
              <a:t>My Background</a:t>
            </a:r>
            <a:endParaRPr lang="en-US" dirty="0">
              <a:solidFill>
                <a:schemeClr val="tx2">
                  <a:satMod val="130000"/>
                </a:schemeClr>
              </a:solidFill>
            </a:endParaRPr>
          </a:p>
        </p:txBody>
      </p:sp>
      <p:sp>
        <p:nvSpPr>
          <p:cNvPr id="2" name="Content Placeholder 1"/>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pPr marL="365760" indent="-283464" fontAlgn="auto">
              <a:spcAft>
                <a:spcPts val="0"/>
              </a:spcAft>
              <a:buFont typeface="Wingdings 2"/>
              <a:buChar char=""/>
              <a:defRPr/>
            </a:pPr>
            <a:r>
              <a:rPr lang="en-US" sz="2700" dirty="0" smtClean="0"/>
              <a:t>Earned my Doctor of Philosophy degree in Industrial Management (minor in Economics) from Clemson University, Clemson, South Carolina, in August, 1985</a:t>
            </a:r>
          </a:p>
          <a:p>
            <a:pPr marL="640080" lvl="1" indent="-237744" fontAlgn="auto">
              <a:spcAft>
                <a:spcPts val="0"/>
              </a:spcAft>
              <a:buFont typeface="Verdana"/>
              <a:buChar char="◦"/>
              <a:defRPr/>
            </a:pPr>
            <a:r>
              <a:rPr lang="en-US" sz="2300" b="1" dirty="0" smtClean="0">
                <a:solidFill>
                  <a:schemeClr val="accent3"/>
                </a:solidFill>
              </a:rPr>
              <a:t>Dissertation in Corporate Strategic Divestiture </a:t>
            </a:r>
          </a:p>
          <a:p>
            <a:pPr marL="365760" indent="-283464" fontAlgn="auto">
              <a:spcAft>
                <a:spcPts val="0"/>
              </a:spcAft>
              <a:buFont typeface="Wingdings 2"/>
              <a:buChar char=""/>
              <a:defRPr/>
            </a:pPr>
            <a:r>
              <a:rPr lang="en-US" sz="2700" dirty="0" smtClean="0"/>
              <a:t>Joined Dakota State University in 1998 as Dean of the College of Business and Information Systems;</a:t>
            </a:r>
          </a:p>
          <a:p>
            <a:pPr marL="640080" lvl="1" indent="-237744" fontAlgn="auto">
              <a:spcAft>
                <a:spcPts val="0"/>
              </a:spcAft>
              <a:buFont typeface="Verdana"/>
              <a:buChar char="◦"/>
              <a:defRPr/>
            </a:pPr>
            <a:r>
              <a:rPr lang="en-US" sz="2300" b="1" dirty="0" smtClean="0"/>
              <a:t>Now serve as Professor of Business and Information Systems. </a:t>
            </a:r>
          </a:p>
        </p:txBody>
      </p:sp>
      <p:pic>
        <p:nvPicPr>
          <p:cNvPr id="4" name="~PP3646.WAV">
            <a:hlinkClick r:id="" action="ppaction://media"/>
          </p:cNvPr>
          <p:cNvPicPr>
            <a:picLocks noRot="1" noChangeAspect="1"/>
          </p:cNvPicPr>
          <p:nvPr>
            <a:wavAudioFile r:embed="rId2" name="~PP3646.WAV"/>
          </p:nvPr>
        </p:nvPicPr>
        <p:blipFill>
          <a:blip r:embed="rId5"/>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580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solidFill>
                  <a:schemeClr val="tx2">
                    <a:satMod val="130000"/>
                  </a:schemeClr>
                </a:solidFill>
              </a:rPr>
              <a:t>Background, </a:t>
            </a:r>
            <a:r>
              <a:rPr lang="en-US" dirty="0" err="1" smtClean="0">
                <a:solidFill>
                  <a:schemeClr val="tx2">
                    <a:satMod val="130000"/>
                  </a:schemeClr>
                </a:solidFill>
              </a:rPr>
              <a:t>Con’t</a:t>
            </a:r>
            <a:endParaRPr lang="en-US" dirty="0">
              <a:solidFill>
                <a:schemeClr val="tx2">
                  <a:satMod val="130000"/>
                </a:schemeClr>
              </a:solidFill>
            </a:endParaRPr>
          </a:p>
        </p:txBody>
      </p:sp>
      <p:sp>
        <p:nvSpPr>
          <p:cNvPr id="2" name="Content Placeholder 1"/>
          <p:cNvSpPr>
            <a:spLocks noGrp="1"/>
          </p:cNvSpPr>
          <p:nvPr>
            <p:ph idx="1"/>
          </p:nvPr>
        </p:nvSpPr>
        <p:spPr/>
        <p:txBody>
          <a:bodyPr>
            <a:normAutofit/>
          </a:bodyPr>
          <a:lstStyle/>
          <a:p>
            <a:pPr marL="365760" indent="-256032" fontAlgn="auto">
              <a:spcBef>
                <a:spcPts val="400"/>
              </a:spcBef>
              <a:spcAft>
                <a:spcPts val="0"/>
              </a:spcAft>
              <a:buSzPct val="68000"/>
              <a:buFont typeface="Wingdings 3"/>
              <a:buChar char=""/>
              <a:defRPr/>
            </a:pPr>
            <a:r>
              <a:rPr lang="en-US" sz="2700" dirty="0" smtClean="0"/>
              <a:t>Inaugural faculty member  for Florida Gulf Coast University in Ft. Myers, Florida as the university was designed, built and opened in 1997 as the 10</a:t>
            </a:r>
            <a:r>
              <a:rPr lang="en-US" sz="2700" baseline="30000" dirty="0" smtClean="0"/>
              <a:t>th</a:t>
            </a:r>
            <a:r>
              <a:rPr lang="en-US" sz="2700" dirty="0" smtClean="0"/>
              <a:t> State of Florida institution.</a:t>
            </a:r>
          </a:p>
          <a:p>
            <a:pPr marL="365760" indent="-283464" fontAlgn="auto">
              <a:spcAft>
                <a:spcPts val="0"/>
              </a:spcAft>
              <a:buFont typeface="Wingdings 2"/>
              <a:buChar char=""/>
              <a:defRPr/>
            </a:pPr>
            <a:r>
              <a:rPr lang="en-US" sz="2700" dirty="0" smtClean="0"/>
              <a:t>Worked  at James Madison University in Virginia for 11 years as a faculty member and administrator. </a:t>
            </a:r>
          </a:p>
          <a:p>
            <a:pPr marL="365760" indent="-283464" fontAlgn="auto">
              <a:spcAft>
                <a:spcPts val="0"/>
              </a:spcAft>
              <a:buFont typeface="Wingdings 2"/>
              <a:buChar char=""/>
              <a:defRPr/>
            </a:pPr>
            <a:r>
              <a:rPr lang="en-US" sz="2700" dirty="0" smtClean="0"/>
              <a:t>Worked as a Marketing Representative with the IBM Corporation specializing in large scale, online computing systems.  </a:t>
            </a:r>
          </a:p>
        </p:txBody>
      </p:sp>
      <p:pic>
        <p:nvPicPr>
          <p:cNvPr id="4" name="~PP1929.WAV">
            <a:hlinkClick r:id="" action="ppaction://media"/>
          </p:cNvPr>
          <p:cNvPicPr>
            <a:picLocks noRot="1" noChangeAspect="1"/>
          </p:cNvPicPr>
          <p:nvPr>
            <a:wavAudioFile r:embed="rId2" name="~PP1929.WAV"/>
          </p:nvPr>
        </p:nvPicPr>
        <p:blipFill>
          <a:blip r:embed="rId5"/>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524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Research Interests &amp; Directions</a:t>
            </a:r>
            <a:endParaRPr lang="en-US" dirty="0">
              <a:solidFill>
                <a:schemeClr val="tx2">
                  <a:satMod val="130000"/>
                </a:schemeClr>
              </a:solidFill>
            </a:endParaRPr>
          </a:p>
        </p:txBody>
      </p:sp>
      <p:sp>
        <p:nvSpPr>
          <p:cNvPr id="4100" name="Content Placeholder 2"/>
          <p:cNvSpPr>
            <a:spLocks noGrp="1"/>
          </p:cNvSpPr>
          <p:nvPr>
            <p:ph idx="1"/>
          </p:nvPr>
        </p:nvSpPr>
        <p:spPr/>
        <p:txBody>
          <a:bodyPr/>
          <a:lstStyle/>
          <a:p>
            <a:r>
              <a:rPr lang="en-US" smtClean="0"/>
              <a:t>I have enjoyed many different areas of research over the years.</a:t>
            </a:r>
          </a:p>
          <a:p>
            <a:r>
              <a:rPr lang="en-US" smtClean="0"/>
              <a:t>I am the author of over 40 books, journal articles and proceedings in the Management and Computer Information systems area</a:t>
            </a:r>
          </a:p>
          <a:p>
            <a:r>
              <a:rPr lang="en-US" smtClean="0"/>
              <a:t>I have particularly enjoyed working with survey-based research.</a:t>
            </a:r>
          </a:p>
        </p:txBody>
      </p:sp>
      <p:pic>
        <p:nvPicPr>
          <p:cNvPr id="4" name="~PP2478.WAV">
            <a:hlinkClick r:id="" action="ppaction://media"/>
          </p:cNvPr>
          <p:cNvPicPr>
            <a:picLocks noRot="1" noChangeAspect="1"/>
          </p:cNvPicPr>
          <p:nvPr>
            <a:wavAudioFile r:embed="rId2" name="~PP2478.WAV"/>
          </p:nvPr>
        </p:nvPicPr>
        <p:blipFill>
          <a:blip r:embed="rId5"/>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26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Current Research</a:t>
            </a:r>
            <a:endParaRPr lang="en-US" dirty="0">
              <a:solidFill>
                <a:schemeClr val="tx2">
                  <a:satMod val="130000"/>
                </a:schemeClr>
              </a:solidFill>
            </a:endParaRPr>
          </a:p>
        </p:txBody>
      </p:sp>
      <p:sp>
        <p:nvSpPr>
          <p:cNvPr id="5126" name="Content Placeholder 2"/>
          <p:cNvSpPr>
            <a:spLocks noGrp="1"/>
          </p:cNvSpPr>
          <p:nvPr>
            <p:ph idx="1"/>
          </p:nvPr>
        </p:nvSpPr>
        <p:spPr/>
        <p:txBody>
          <a:bodyPr/>
          <a:lstStyle/>
          <a:p>
            <a:r>
              <a:rPr lang="en-US" smtClean="0"/>
              <a:t>I am now involved in an ongoing research stream designed to evaluate the instructional effectiveness of computer-based mobile computing systems and the impact of such systems on faculty and student productivity. </a:t>
            </a:r>
          </a:p>
        </p:txBody>
      </p:sp>
      <p:pic>
        <p:nvPicPr>
          <p:cNvPr id="4" name="~PP790.WAV">
            <a:hlinkClick r:id="" action="ppaction://media"/>
          </p:cNvPr>
          <p:cNvPicPr>
            <a:picLocks noRot="1" noChangeAspect="1"/>
          </p:cNvPicPr>
          <p:nvPr>
            <a:wavAudioFile r:embed="rId2" name="~PP790.WAV"/>
          </p:nvPr>
        </p:nvPicPr>
        <p:blipFill>
          <a:blip r:embed="rId5"/>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281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Last Year’s Publications</a:t>
            </a:r>
            <a:endParaRPr lang="en-US" dirty="0">
              <a:solidFill>
                <a:schemeClr val="tx2">
                  <a:satMod val="130000"/>
                </a:schemeClr>
              </a:solidFill>
            </a:endParaRPr>
          </a:p>
        </p:txBody>
      </p:sp>
      <p:sp>
        <p:nvSpPr>
          <p:cNvPr id="3" name="Content Placeholder 2"/>
          <p:cNvSpPr>
            <a:spLocks noGrp="1"/>
          </p:cNvSpPr>
          <p:nvPr>
            <p:ph idx="1"/>
          </p:nvPr>
        </p:nvSpPr>
        <p:spPr>
          <a:xfrm>
            <a:off x="914400" y="1295400"/>
            <a:ext cx="7924800" cy="5562600"/>
          </a:xfrm>
        </p:spPr>
        <p:txBody>
          <a:bodyPr>
            <a:normAutofit fontScale="55000" lnSpcReduction="20000"/>
          </a:bodyPr>
          <a:lstStyle/>
          <a:p>
            <a:pPr marL="365760" indent="-283464" fontAlgn="auto">
              <a:spcAft>
                <a:spcPts val="1200"/>
              </a:spcAft>
              <a:buFont typeface="Wingdings 2"/>
              <a:buChar char=""/>
              <a:defRPr/>
            </a:pPr>
            <a:r>
              <a:rPr lang="en-US" dirty="0" smtClean="0">
                <a:solidFill>
                  <a:srgbClr val="CC3300"/>
                </a:solidFill>
              </a:rPr>
              <a:t>Working with Professors Puetz,  Walters,  and Moran: </a:t>
            </a:r>
          </a:p>
          <a:p>
            <a:pPr marL="365760" indent="-283464" fontAlgn="auto">
              <a:spcAft>
                <a:spcPts val="1200"/>
              </a:spcAft>
              <a:buFont typeface="Wingdings 2"/>
              <a:buChar char=""/>
              <a:defRPr/>
            </a:pPr>
            <a:r>
              <a:rPr lang="en-US" sz="3600" dirty="0" smtClean="0"/>
              <a:t>“</a:t>
            </a:r>
            <a:r>
              <a:rPr lang="en-US" sz="3600" b="1" dirty="0" smtClean="0"/>
              <a:t>Computer Self-Efficacy As An Indicator of Tablet PC Effectiveness In The Classroom</a:t>
            </a:r>
            <a:r>
              <a:rPr lang="en-US" sz="3600" dirty="0" smtClean="0"/>
              <a:t>”, presented and published in the refereed </a:t>
            </a:r>
            <a:r>
              <a:rPr lang="en-US" sz="3600" u="sng" dirty="0" smtClean="0"/>
              <a:t>Proceedings</a:t>
            </a:r>
            <a:r>
              <a:rPr lang="en-US" sz="3600" dirty="0" smtClean="0"/>
              <a:t> for the 2007 Academy of Management meeting.</a:t>
            </a:r>
          </a:p>
          <a:p>
            <a:pPr marL="365760" indent="-283464" fontAlgn="auto">
              <a:spcAft>
                <a:spcPts val="1200"/>
              </a:spcAft>
              <a:buFont typeface="Wingdings 2"/>
              <a:buChar char=""/>
              <a:defRPr/>
            </a:pPr>
            <a:r>
              <a:rPr lang="en-US" sz="3600" dirty="0" smtClean="0"/>
              <a:t> “</a:t>
            </a:r>
            <a:r>
              <a:rPr lang="en-US" sz="3600" b="1" dirty="0" smtClean="0"/>
              <a:t>A Longitudinal Study Using Self-Efficacy Precepts To Evaluate Instructional Effectiveness Of Tablet PC Systems In The Classroom</a:t>
            </a:r>
            <a:r>
              <a:rPr lang="en-US" sz="3600" dirty="0" smtClean="0"/>
              <a:t>” presented and published in the refereed </a:t>
            </a:r>
            <a:r>
              <a:rPr lang="en-US" sz="3600" u="sng" dirty="0" smtClean="0"/>
              <a:t>Proceedings</a:t>
            </a:r>
            <a:r>
              <a:rPr lang="en-US" sz="3600" dirty="0" smtClean="0"/>
              <a:t> for the 2007 South Western Decision Sciences meeting.</a:t>
            </a:r>
          </a:p>
          <a:p>
            <a:pPr marL="365760" indent="-283464" fontAlgn="auto">
              <a:spcAft>
                <a:spcPts val="1200"/>
              </a:spcAft>
              <a:buFont typeface="Wingdings 2"/>
              <a:buChar char=""/>
              <a:defRPr/>
            </a:pPr>
            <a:r>
              <a:rPr lang="en-US" sz="3600" dirty="0" smtClean="0"/>
              <a:t> “</a:t>
            </a:r>
            <a:r>
              <a:rPr lang="en-US" sz="3600" b="1" dirty="0" smtClean="0"/>
              <a:t>Does Familiarity Breed Contempt? Comparing Instructional Effectiveness of Tablet PC Systems between Freshman and Upper Class Business Majors</a:t>
            </a:r>
            <a:r>
              <a:rPr lang="en-US" sz="3600" dirty="0" smtClean="0"/>
              <a:t>” presented and published in the refereed </a:t>
            </a:r>
            <a:r>
              <a:rPr lang="en-US" sz="3600" u="sng" dirty="0" smtClean="0"/>
              <a:t>Proceedings</a:t>
            </a:r>
            <a:r>
              <a:rPr lang="en-US" sz="3600" dirty="0" smtClean="0"/>
              <a:t>  of the 2007 South West Academy of Management meeting.</a:t>
            </a:r>
          </a:p>
          <a:p>
            <a:pPr marL="365760" indent="-283464" fontAlgn="auto">
              <a:spcAft>
                <a:spcPts val="1200"/>
              </a:spcAft>
              <a:buFont typeface="Wingdings 2"/>
              <a:buChar char=""/>
              <a:defRPr/>
            </a:pPr>
            <a:r>
              <a:rPr lang="en-US" sz="3600" dirty="0" smtClean="0"/>
              <a:t> “</a:t>
            </a:r>
            <a:r>
              <a:rPr lang="en-US" sz="3600" b="1" dirty="0" smtClean="0"/>
              <a:t>The Distraction Factor – Does The Use Of Student Computers In The Classroom Lead To Educational Distraction?</a:t>
            </a:r>
            <a:r>
              <a:rPr lang="en-US" sz="3600" dirty="0" smtClean="0"/>
              <a:t>” presented and published in the refereed </a:t>
            </a:r>
            <a:r>
              <a:rPr lang="en-US" sz="3600" u="sng" dirty="0" smtClean="0"/>
              <a:t>Proceedings</a:t>
            </a:r>
            <a:r>
              <a:rPr lang="en-US" sz="3600" dirty="0" smtClean="0"/>
              <a:t> of the 2007 Western Decision Sciences meeting.</a:t>
            </a:r>
          </a:p>
        </p:txBody>
      </p:sp>
      <p:pic>
        <p:nvPicPr>
          <p:cNvPr id="4" name="~PP335.WAV">
            <a:hlinkClick r:id="" action="ppaction://media"/>
          </p:cNvPr>
          <p:cNvPicPr>
            <a:picLocks noRot="1" noChangeAspect="1"/>
          </p:cNvPicPr>
          <p:nvPr>
            <a:wavAudioFile r:embed="rId2" name="~PP335.WAV"/>
          </p:nvPr>
        </p:nvPicPr>
        <p:blipFill>
          <a:blip r:embed="rId5"/>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627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A Sample of the Research</a:t>
            </a:r>
            <a:endParaRPr lang="en-US" dirty="0">
              <a:solidFill>
                <a:schemeClr val="tx2">
                  <a:satMod val="130000"/>
                </a:schemeClr>
              </a:solidFill>
            </a:endParaRPr>
          </a:p>
        </p:txBody>
      </p:sp>
      <p:sp>
        <p:nvSpPr>
          <p:cNvPr id="3" name="Content Placeholder 2"/>
          <p:cNvSpPr>
            <a:spLocks noGrp="1"/>
          </p:cNvSpPr>
          <p:nvPr>
            <p:ph idx="1"/>
          </p:nvPr>
        </p:nvSpPr>
        <p:spPr>
          <a:xfrm>
            <a:off x="1435100" y="1447800"/>
            <a:ext cx="7327900" cy="1524000"/>
          </a:xfrm>
        </p:spPr>
        <p:txBody>
          <a:bodyPr>
            <a:normAutofit lnSpcReduction="10000"/>
          </a:bodyPr>
          <a:lstStyle/>
          <a:p>
            <a:pPr marL="365760" indent="-283464" fontAlgn="auto">
              <a:spcAft>
                <a:spcPts val="0"/>
              </a:spcAft>
              <a:buFont typeface="Wingdings 2"/>
              <a:buChar char=""/>
              <a:defRPr/>
            </a:pPr>
            <a:r>
              <a:rPr lang="en-US" sz="2400" b="1" i="1" dirty="0" smtClean="0"/>
              <a:t>Hypothesis 1: </a:t>
            </a:r>
            <a:r>
              <a:rPr lang="en-US" sz="2400" i="1" dirty="0" smtClean="0"/>
              <a:t>There will be no difference between new freshman computer users and more experienced upper class students in student self assessment of the Tablet PC as a tool to enhance classroom performance.</a:t>
            </a:r>
          </a:p>
        </p:txBody>
      </p:sp>
      <p:pic>
        <p:nvPicPr>
          <p:cNvPr id="7180" name="Picture 2"/>
          <p:cNvPicPr>
            <a:picLocks noChangeAspect="1" noChangeArrowheads="1"/>
          </p:cNvPicPr>
          <p:nvPr/>
        </p:nvPicPr>
        <p:blipFill>
          <a:blip r:embed="rId5"/>
          <a:srcRect/>
          <a:stretch>
            <a:fillRect/>
          </a:stretch>
        </p:blipFill>
        <p:spPr bwMode="auto">
          <a:xfrm>
            <a:off x="0" y="3200400"/>
            <a:ext cx="9144000" cy="2690813"/>
          </a:xfrm>
          <a:prstGeom prst="rect">
            <a:avLst/>
          </a:prstGeom>
          <a:noFill/>
          <a:ln w="9525">
            <a:noFill/>
            <a:miter lim="800000"/>
            <a:headEnd/>
            <a:tailEnd/>
          </a:ln>
        </p:spPr>
      </p:pic>
      <p:pic>
        <p:nvPicPr>
          <p:cNvPr id="5" name="~PP618.WAV">
            <a:hlinkClick r:id="" action="ppaction://media"/>
          </p:cNvPr>
          <p:cNvPicPr>
            <a:picLocks noRot="1" noChangeAspect="1"/>
          </p:cNvPicPr>
          <p:nvPr>
            <a:wavAudioFile r:embed="rId2" name="~PP618.WAV"/>
          </p:nvPr>
        </p:nvPicPr>
        <p:blipFill>
          <a:blip r:embed="rId6"/>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8201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65760" indent="-283464" fontAlgn="auto">
              <a:spcBef>
                <a:spcPts val="600"/>
              </a:spcBef>
              <a:spcAft>
                <a:spcPts val="0"/>
              </a:spcAft>
              <a:buClr>
                <a:schemeClr val="accent1"/>
              </a:buClr>
              <a:buSzPct val="80000"/>
              <a:buFont typeface="Wingdings 2"/>
              <a:buNone/>
              <a:defRPr/>
            </a:pPr>
            <a:r>
              <a:rPr lang="en-US" sz="3200" i="1" dirty="0" smtClean="0">
                <a:solidFill>
                  <a:srgbClr val="002060"/>
                </a:solidFill>
                <a:latin typeface="+mn-lt"/>
                <a:ea typeface="+mn-ea"/>
                <a:cs typeface="+mn-cs"/>
              </a:rPr>
              <a:t>A Sample of the Research</a:t>
            </a:r>
            <a:endParaRPr lang="en-US" dirty="0">
              <a:solidFill>
                <a:schemeClr val="tx2">
                  <a:satMod val="130000"/>
                </a:schemeClr>
              </a:solidFill>
            </a:endParaRPr>
          </a:p>
        </p:txBody>
      </p:sp>
      <p:sp>
        <p:nvSpPr>
          <p:cNvPr id="8199" name="Content Placeholder 2"/>
          <p:cNvSpPr>
            <a:spLocks noGrp="1"/>
          </p:cNvSpPr>
          <p:nvPr>
            <p:ph idx="1"/>
          </p:nvPr>
        </p:nvSpPr>
        <p:spPr>
          <a:xfrm>
            <a:off x="1435100" y="1447800"/>
            <a:ext cx="7708900" cy="2057400"/>
          </a:xfrm>
        </p:spPr>
        <p:txBody>
          <a:bodyPr/>
          <a:lstStyle/>
          <a:p>
            <a:r>
              <a:rPr lang="en-US" sz="2400" b="1" i="1" smtClean="0"/>
              <a:t>Hypothesis 2:</a:t>
            </a:r>
            <a:r>
              <a:rPr lang="en-US" sz="2400" i="1" smtClean="0"/>
              <a:t> There will be no difference between freshman and upper class business majors in the expected level of in class distraction caused by Tablet PC systems between students based on the student’s self-assessment of their level of Tablet PC expertise. </a:t>
            </a:r>
          </a:p>
        </p:txBody>
      </p:sp>
      <p:pic>
        <p:nvPicPr>
          <p:cNvPr id="8200" name="Picture 2"/>
          <p:cNvPicPr>
            <a:picLocks noChangeAspect="1" noChangeArrowheads="1"/>
          </p:cNvPicPr>
          <p:nvPr/>
        </p:nvPicPr>
        <p:blipFill>
          <a:blip r:embed="rId5"/>
          <a:srcRect/>
          <a:stretch>
            <a:fillRect/>
          </a:stretch>
        </p:blipFill>
        <p:spPr bwMode="auto">
          <a:xfrm>
            <a:off x="0" y="2971800"/>
            <a:ext cx="9144000" cy="2265363"/>
          </a:xfrm>
          <a:prstGeom prst="rect">
            <a:avLst/>
          </a:prstGeom>
          <a:noFill/>
          <a:ln w="9525">
            <a:noFill/>
            <a:miter lim="800000"/>
            <a:headEnd/>
            <a:tailEnd/>
          </a:ln>
        </p:spPr>
      </p:pic>
      <p:pic>
        <p:nvPicPr>
          <p:cNvPr id="5" name="~PP3211.WAV">
            <a:hlinkClick r:id="" action="ppaction://media"/>
          </p:cNvPr>
          <p:cNvPicPr>
            <a:picLocks noRot="1" noChangeAspect="1"/>
          </p:cNvPicPr>
          <p:nvPr>
            <a:wavAudioFile r:embed="rId2" name="~PP3211.WAV"/>
          </p:nvPr>
        </p:nvPicPr>
        <p:blipFill>
          <a:blip r:embed="rId6"/>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608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The Bottom Line	</a:t>
            </a:r>
            <a:endParaRPr lang="en-US" dirty="0">
              <a:solidFill>
                <a:schemeClr val="tx2">
                  <a:satMod val="130000"/>
                </a:schemeClr>
              </a:solidFill>
            </a:endParaRPr>
          </a:p>
        </p:txBody>
      </p:sp>
      <p:sp>
        <p:nvSpPr>
          <p:cNvPr id="9224" name="Content Placeholder 2"/>
          <p:cNvSpPr>
            <a:spLocks noGrp="1"/>
          </p:cNvSpPr>
          <p:nvPr>
            <p:ph idx="1"/>
          </p:nvPr>
        </p:nvSpPr>
        <p:spPr/>
        <p:txBody>
          <a:bodyPr/>
          <a:lstStyle/>
          <a:p>
            <a:r>
              <a:rPr lang="en-US" smtClean="0"/>
              <a:t>Results from “Computer Self-Efficacy As An Indicator of Tablet PC Effectiveness In The Classroom”:</a:t>
            </a:r>
          </a:p>
          <a:p>
            <a:pPr lvl="1"/>
            <a:r>
              <a:rPr lang="en-US" smtClean="0"/>
              <a:t>This recent project focused specifically on classroom performance and distraction and shows that initial student expectations are not matched by upper class student experiences with regard to several measures of Tablet PC instructional effectiveness. </a:t>
            </a:r>
            <a:r>
              <a:rPr lang="en-US" i="1" smtClean="0"/>
              <a:t>	</a:t>
            </a:r>
            <a:endParaRPr lang="en-US" smtClean="0"/>
          </a:p>
        </p:txBody>
      </p:sp>
      <p:pic>
        <p:nvPicPr>
          <p:cNvPr id="4" name="~PP2066.WAV">
            <a:hlinkClick r:id="" action="ppaction://media"/>
          </p:cNvPr>
          <p:cNvPicPr>
            <a:picLocks noRot="1" noChangeAspect="1"/>
          </p:cNvPicPr>
          <p:nvPr>
            <a:wavAudioFile r:embed="rId2" name="~PP2066.WAV"/>
          </p:nvPr>
        </p:nvPicPr>
        <p:blipFill>
          <a:blip r:embed="rId5"/>
          <a:srcRect/>
          <a:stretch>
            <a:fillRect/>
          </a:stretch>
        </p:blipFill>
        <p:spPr bwMode="auto">
          <a:xfrm>
            <a:off x="8726488" y="6440488"/>
            <a:ext cx="244475" cy="244475"/>
          </a:xfrm>
          <a:prstGeom prst="rect">
            <a:avLst/>
          </a:prstGeom>
          <a:noFill/>
          <a:ln w="9525">
            <a:noFill/>
            <a:miter lim="800000"/>
            <a:headEnd/>
            <a:tailEnd/>
          </a:ln>
        </p:spPr>
      </p:pic>
    </p:spTree>
  </p:cSld>
  <p:clrMapOvr>
    <a:masterClrMapping/>
  </p:clrMapOvr>
  <p:transition advTm="901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98</TotalTime>
  <Words>434</Words>
  <Application>Microsoft Office PowerPoint</Application>
  <PresentationFormat>On-screen Show (4:3)</PresentationFormat>
  <Paragraphs>43</Paragraphs>
  <Slides>9</Slides>
  <Notes>9</Notes>
  <HiddenSlides>0</HiddenSlides>
  <MMClips>9</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Solstice</vt:lpstr>
      <vt:lpstr>Research Directions</vt:lpstr>
      <vt:lpstr>My Background</vt:lpstr>
      <vt:lpstr>Background, Con’t</vt:lpstr>
      <vt:lpstr>Research Interests &amp; Directions</vt:lpstr>
      <vt:lpstr>Current Research</vt:lpstr>
      <vt:lpstr>Last Year’s Publications</vt:lpstr>
      <vt:lpstr>A Sample of the Research</vt:lpstr>
      <vt:lpstr>A Sample of the Research</vt:lpstr>
      <vt:lpstr>The Bottom Line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Directions</dc:title>
  <dc:creator>Rick Christoph</dc:creator>
  <cp:lastModifiedBy>Rick Christoph</cp:lastModifiedBy>
  <cp:revision>11</cp:revision>
  <dcterms:created xsi:type="dcterms:W3CDTF">2007-11-14T15:13:44Z</dcterms:created>
  <dcterms:modified xsi:type="dcterms:W3CDTF">2007-11-14T17:16:02Z</dcterms:modified>
</cp:coreProperties>
</file>